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6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21:57:05.59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94E3-19A8-4BAF-A406-FA894B2E7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BDA39-5383-426B-B8EE-E14BC45B8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02F8-6482-4EC0-B3C0-9255629E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65287-3841-455B-B63C-500E3E0B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5DC5B-9D73-40E5-A1B2-1A9F24B7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2BC7-D4E5-427D-A472-99F5A4F9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75B6-75CC-45C5-9599-194B8D3F1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F8C1-7F9B-4C38-8408-75E7F62A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2F8EE-1FD6-4787-A1D0-89FB9067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1E3A-B8C5-461C-8539-7A8BEC6D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ECED4-4EDE-46CF-A78D-6EA65074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BC8AE-C1A0-4D48-ABA5-AD8198ECF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2B09-CC60-40CD-B9F4-85A20CDD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D4B0-3538-4B3A-98EA-6428C57C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6069A-17F6-4AAF-AFD6-CF165FE4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1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0785-2C9F-4652-B2B9-17CEAAD6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37D4-1236-4EE6-B480-89D8CAEA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475D1-CBE2-4BDA-8076-0DCD5468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B36F-7EEF-4A76-8DC1-77D91BEA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4F722-B382-484E-ABA3-F1114560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5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0B89-36B0-4E99-89FD-C7436E14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EC86-E14A-4778-B4F1-0FCA63F96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A636-5D5F-4BBB-9EE1-25E65949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B9FC-A889-4DAE-8B5E-CC5F02B4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2D06E-2E93-4762-86AB-23010AF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182-6208-43D5-8A6B-ECA8EB20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0B56-19C2-4B3E-93AB-A9B5DA81B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7631-4158-4224-B7C1-07205E5D9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ED00C-2068-4005-A58F-95FA11E9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6AC44-1CF0-4775-AE68-7FED800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7706-33E2-4C63-A1CB-13E96286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3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3862-9E8E-4757-BA57-2B4CFFD1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A9B6-5B1C-4D65-A680-71434649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34CD3-FE72-4822-A97A-8B99D58D9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4764B-2DA6-4943-900E-E4FF6F627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1FBE7-F708-472E-B17B-1EF71DE86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1F932-57F5-4A9D-81A9-074F562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BB630-CD13-46B4-B054-E750FCC2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6B8CE-8272-4391-81E1-5974C229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3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50F7-4622-404A-B0C9-9659C2A9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91637-54B0-404A-8F8D-028BEE0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80F9F-98E5-4FAC-AD32-66BC621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E7A45-E29C-4359-8BC6-2A76B07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BB6A7-AE0A-4424-8B3F-13112FB2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B27BE-1294-4CBC-A394-6DB84704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2248-7FF9-49C9-809C-87832FB6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FC1-D982-4147-9EDD-4F7704BE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759D-3F19-4D23-BC09-04E6AF29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419C5-5431-499F-9512-02CB8649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0336-EECA-4ACB-90BC-BAA78F8A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D8464-589E-4929-B35A-2B6B9ED5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0596E-9AF4-4714-BDA0-E75F05CE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1262-4A49-4354-A2BE-EF6795B1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1DB4C-3168-404A-966D-CDB177742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DD7F-01F6-4DCC-A4A8-6FBB3D262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77DC7-7F3F-445C-B72A-0495D73E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64620-C7A6-478D-BD28-A099E543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1413A-BB49-488E-9644-F37F51E2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4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275F3-95F1-4012-99A7-42BF92BA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7D8AE-69C7-425C-B677-4FE6C2DB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4FAB6-5C5F-4CB6-9E09-3BE515757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99230-328D-4161-A7A8-412A0F28ED17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1910-AACF-458A-94EC-7A8F0AF30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0EE3-407D-46C1-A125-F0D7687BC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2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jpeg"/><Relationship Id="rId47" Type="http://schemas.openxmlformats.org/officeDocument/2006/relationships/image" Target="../media/image67.jpe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29" Type="http://schemas.openxmlformats.org/officeDocument/2006/relationships/image" Target="../media/image49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5" Type="http://schemas.openxmlformats.org/officeDocument/2006/relationships/image" Target="../media/image25.png"/><Relationship Id="rId19" Type="http://schemas.openxmlformats.org/officeDocument/2006/relationships/image" Target="../media/image39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jpe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jpeg"/><Relationship Id="rId56" Type="http://schemas.openxmlformats.org/officeDocument/2006/relationships/image" Target="../media/image76.png"/><Relationship Id="rId8" Type="http://schemas.openxmlformats.org/officeDocument/2006/relationships/image" Target="../media/image28.jpeg"/><Relationship Id="rId51" Type="http://schemas.openxmlformats.org/officeDocument/2006/relationships/image" Target="../media/image71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jpe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0.jpe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3FF65B-594E-4B3E-BC21-3C172907DE9F}"/>
              </a:ext>
            </a:extLst>
          </p:cNvPr>
          <p:cNvGrpSpPr/>
          <p:nvPr/>
        </p:nvGrpSpPr>
        <p:grpSpPr>
          <a:xfrm>
            <a:off x="125590" y="591858"/>
            <a:ext cx="9959932" cy="5033966"/>
            <a:chOff x="172995" y="97176"/>
            <a:chExt cx="10946236" cy="55324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404C7D6-B7A7-4E2E-910D-90D221852AF9}"/>
                </a:ext>
              </a:extLst>
            </p:cNvPr>
            <p:cNvGrpSpPr/>
            <p:nvPr/>
          </p:nvGrpSpPr>
          <p:grpSpPr>
            <a:xfrm>
              <a:off x="3305206" y="97176"/>
              <a:ext cx="4864882" cy="4597987"/>
              <a:chOff x="3625967" y="1198498"/>
              <a:chExt cx="4179438" cy="39501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BD181D-D55D-4A23-A152-DDB15BC58D41}"/>
                  </a:ext>
                </a:extLst>
              </p:cNvPr>
              <p:cNvSpPr/>
              <p:nvPr/>
            </p:nvSpPr>
            <p:spPr>
              <a:xfrm>
                <a:off x="4501906" y="1198498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323674" tIns="424821" rIns="323674" bIns="910334" numCol="1" spcCol="1270" anchor="ctr" anchorCtr="0">
                <a:noAutofit/>
              </a:bodyPr>
              <a:lstStyle/>
              <a:p>
                <a:pPr marL="0" lvl="0" indent="0" algn="ctr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100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5BCBC66-B0AA-420A-B259-638E4390DF00}"/>
                  </a:ext>
                </a:extLst>
              </p:cNvPr>
              <p:cNvSpPr/>
              <p:nvPr/>
            </p:nvSpPr>
            <p:spPr>
              <a:xfrm>
                <a:off x="5377852" y="2721092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3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742426" tIns="627118" rIns="228596" bIns="465281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82CEB6-8AB9-49A4-9433-B478C9323E0B}"/>
                  </a:ext>
                </a:extLst>
              </p:cNvPr>
              <p:cNvSpPr/>
              <p:nvPr/>
            </p:nvSpPr>
            <p:spPr>
              <a:xfrm>
                <a:off x="3625967" y="2721092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28595" tIns="627118" rIns="742427" bIns="465281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99AE77-AFDA-49E4-B80E-F0BEB3B26416}"/>
                </a:ext>
              </a:extLst>
            </p:cNvPr>
            <p:cNvSpPr/>
            <p:nvPr/>
          </p:nvSpPr>
          <p:spPr>
            <a:xfrm>
              <a:off x="5344407" y="2237118"/>
              <a:ext cx="757959" cy="756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C6838E-B531-4650-BEDA-B58F1DA5B48E}"/>
                </a:ext>
              </a:extLst>
            </p:cNvPr>
            <p:cNvSpPr txBox="1"/>
            <p:nvPr/>
          </p:nvSpPr>
          <p:spPr>
            <a:xfrm>
              <a:off x="4329969" y="832128"/>
              <a:ext cx="2825681" cy="904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ontserrat Black" panose="00000A00000000000000" pitchFamily="2" charset="0"/>
                </a:rPr>
                <a:t>CUSTOMER FOCUSED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Motivated to delight customers with actionable insights, solutions, and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best in class service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8B7FFA-4688-491B-AB11-921B43806052}"/>
                </a:ext>
              </a:extLst>
            </p:cNvPr>
            <p:cNvSpPr txBox="1"/>
            <p:nvPr/>
          </p:nvSpPr>
          <p:spPr>
            <a:xfrm>
              <a:off x="6255694" y="2798011"/>
              <a:ext cx="1885410" cy="1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INNOVATIVE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Entrepreneurial spirit </a:t>
              </a:r>
            </a:p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that embraces innovation, creativity, and continuous improvement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5AF51-0B46-447C-B014-5715E2F45287}"/>
                </a:ext>
              </a:extLst>
            </p:cNvPr>
            <p:cNvSpPr txBox="1"/>
            <p:nvPr/>
          </p:nvSpPr>
          <p:spPr>
            <a:xfrm>
              <a:off x="3156509" y="2798011"/>
              <a:ext cx="2071795" cy="150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ontserrat Black" panose="00000A00000000000000" pitchFamily="2" charset="0"/>
                </a:rPr>
                <a:t>ANALYTICAL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Ability to leverage SQL, Python, Tableau, and  advanced Excel to 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manage large and 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complex datasets 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9" name="Graphic 38" descr="Head with gears">
              <a:extLst>
                <a:ext uri="{FF2B5EF4-FFF2-40B4-BE49-F238E27FC236}">
                  <a16:creationId xmlns:a16="http://schemas.microsoft.com/office/drawing/2014/main" id="{2E23657C-7B4A-4277-B91F-731EF77D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5698" y="4875272"/>
              <a:ext cx="626422" cy="626422"/>
            </a:xfrm>
            <a:prstGeom prst="rect">
              <a:avLst/>
            </a:prstGeom>
          </p:spPr>
        </p:pic>
        <p:pic>
          <p:nvPicPr>
            <p:cNvPr id="43" name="Graphic 42" descr="Meeting">
              <a:extLst>
                <a:ext uri="{FF2B5EF4-FFF2-40B4-BE49-F238E27FC236}">
                  <a16:creationId xmlns:a16="http://schemas.microsoft.com/office/drawing/2014/main" id="{50EA864A-8C38-488C-AD02-DB6F90225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248" y="1376162"/>
              <a:ext cx="575820" cy="575820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347DFF-92E5-41E9-B64C-F6F68EC39D6B}"/>
                </a:ext>
              </a:extLst>
            </p:cNvPr>
            <p:cNvSpPr/>
            <p:nvPr/>
          </p:nvSpPr>
          <p:spPr>
            <a:xfrm>
              <a:off x="6662906" y="1746814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F524C6C4-13E4-44B9-A4CB-C8D8E816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4585" y="1396634"/>
              <a:ext cx="626422" cy="6264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279605-5779-405F-B5A4-410A2DF902EF}"/>
                </a:ext>
              </a:extLst>
            </p:cNvPr>
            <p:cNvSpPr txBox="1"/>
            <p:nvPr/>
          </p:nvSpPr>
          <p:spPr>
            <a:xfrm>
              <a:off x="8448915" y="1392416"/>
              <a:ext cx="2670316" cy="989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Builds out product enhancements and features with the customer in mind, and always looking to bring creative analysis, visualizations, and solutions to customers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DC1E6F5-8CE9-4663-8DB6-9C382780FC5C}"/>
                </a:ext>
              </a:extLst>
            </p:cNvPr>
            <p:cNvSpPr/>
            <p:nvPr/>
          </p:nvSpPr>
          <p:spPr>
            <a:xfrm flipH="1">
              <a:off x="3572661" y="1746814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81EB3C-D17A-4C1C-B172-43FC9E60BD75}"/>
                </a:ext>
              </a:extLst>
            </p:cNvPr>
            <p:cNvSpPr txBox="1"/>
            <p:nvPr/>
          </p:nvSpPr>
          <p:spPr>
            <a:xfrm flipH="1">
              <a:off x="172995" y="1392416"/>
              <a:ext cx="2810540" cy="989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Aptitude to bridge the gap between customer, business, and technology requirements with the ability to lead projects from a customer facing and executional perspective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D589B-6FCB-4E77-AB79-1CB1C81DA1E0}"/>
                </a:ext>
              </a:extLst>
            </p:cNvPr>
            <p:cNvSpPr/>
            <p:nvPr/>
          </p:nvSpPr>
          <p:spPr>
            <a:xfrm rot="19308382" flipH="1" flipV="1">
              <a:off x="4858338" y="4257589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348A3-CE0E-4502-B896-7B0E6F2359BE}"/>
                </a:ext>
              </a:extLst>
            </p:cNvPr>
            <p:cNvSpPr txBox="1"/>
            <p:nvPr/>
          </p:nvSpPr>
          <p:spPr>
            <a:xfrm flipH="1">
              <a:off x="1443776" y="4817831"/>
              <a:ext cx="3163843" cy="811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Finds new use cases from data that bring interesting perspectives to light, and discovers process improvement for data management and report production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7759BE-DBEC-4442-B3BC-7514BBFD1941}"/>
                    </a:ext>
                  </a:extLst>
                </p14:cNvPr>
                <p14:cNvContentPartPr/>
                <p14:nvPr/>
              </p14:nvContentPartPr>
              <p14:xfrm>
                <a:off x="9258120" y="41144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7759BE-DBEC-4442-B3BC-7514BBFD1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22120" y="3898440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6EB4C7-BF18-496B-9750-65202E0434BA}"/>
                </a:ext>
              </a:extLst>
            </p:cNvPr>
            <p:cNvSpPr txBox="1"/>
            <p:nvPr/>
          </p:nvSpPr>
          <p:spPr>
            <a:xfrm>
              <a:off x="5284398" y="2406455"/>
              <a:ext cx="884054" cy="49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  <a:cs typeface="Arial" panose="020B0604020202020204" pitchFamily="34" charset="0"/>
                </a:rPr>
                <a:t>I WORK</a:t>
              </a:r>
            </a:p>
            <a:p>
              <a:pPr algn="ctr"/>
              <a:r>
                <a:rPr lang="en-US" sz="11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  <a:cs typeface="Arial" panose="020B0604020202020204" pitchFamily="34" charset="0"/>
                </a:rPr>
                <a:t>HERE</a:t>
              </a:r>
              <a:endParaRPr lang="en-US" sz="11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53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02AE846-0B8D-4D32-971D-61A77CE3EF46}"/>
              </a:ext>
            </a:extLst>
          </p:cNvPr>
          <p:cNvSpPr/>
          <p:nvPr/>
        </p:nvSpPr>
        <p:spPr>
          <a:xfrm>
            <a:off x="4111954" y="2013154"/>
            <a:ext cx="2831691" cy="2831691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C745AE-0897-4C71-B662-95F65D66D5BE}"/>
              </a:ext>
            </a:extLst>
          </p:cNvPr>
          <p:cNvSpPr/>
          <p:nvPr/>
        </p:nvSpPr>
        <p:spPr>
          <a:xfrm>
            <a:off x="6183319" y="3732595"/>
            <a:ext cx="2254955" cy="185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FECCE-9190-4B4A-AD18-26A36A4FB3E2}"/>
              </a:ext>
            </a:extLst>
          </p:cNvPr>
          <p:cNvSpPr/>
          <p:nvPr/>
        </p:nvSpPr>
        <p:spPr>
          <a:xfrm>
            <a:off x="2654711" y="3703574"/>
            <a:ext cx="2218600" cy="198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BCA6D-73AF-4A24-9118-756C3C29FD3B}"/>
              </a:ext>
            </a:extLst>
          </p:cNvPr>
          <p:cNvSpPr/>
          <p:nvPr/>
        </p:nvSpPr>
        <p:spPr>
          <a:xfrm rot="5400000">
            <a:off x="3013841" y="814909"/>
            <a:ext cx="1647574" cy="2071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6E6A84-3E47-4DDE-BFD6-06B3E0DC82E9}"/>
              </a:ext>
            </a:extLst>
          </p:cNvPr>
          <p:cNvSpPr/>
          <p:nvPr/>
        </p:nvSpPr>
        <p:spPr>
          <a:xfrm>
            <a:off x="6183319" y="1026802"/>
            <a:ext cx="2254955" cy="1577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24" descr="How to optimize your Jupyter Notebook">
            <a:extLst>
              <a:ext uri="{FF2B5EF4-FFF2-40B4-BE49-F238E27FC236}">
                <a16:creationId xmlns:a16="http://schemas.microsoft.com/office/drawing/2014/main" id="{921674C9-773D-408D-A274-903C4091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65" y="4904732"/>
            <a:ext cx="891219" cy="5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ckford MakerSpace Presents: Intro to Python! - Rockford Public Library">
            <a:extLst>
              <a:ext uri="{FF2B5EF4-FFF2-40B4-BE49-F238E27FC236}">
                <a16:creationId xmlns:a16="http://schemas.microsoft.com/office/drawing/2014/main" id="{4C8B0648-B7B5-4DA0-8F64-37DE5CD8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79" y="4077517"/>
            <a:ext cx="1797895" cy="77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MySQL Logo in SVG Vector or PNG File Format - Logo.wine">
            <a:extLst>
              <a:ext uri="{FF2B5EF4-FFF2-40B4-BE49-F238E27FC236}">
                <a16:creationId xmlns:a16="http://schemas.microsoft.com/office/drawing/2014/main" id="{8CE8156D-BA97-4E50-A7EC-2662AB0B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32" y="1521525"/>
            <a:ext cx="885493" cy="5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ndas (software) - Wikipedia">
            <a:extLst>
              <a:ext uri="{FF2B5EF4-FFF2-40B4-BE49-F238E27FC236}">
                <a16:creationId xmlns:a16="http://schemas.microsoft.com/office/drawing/2014/main" id="{C29C465E-7D94-468F-9B65-12DDBB2B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49" y="4633013"/>
            <a:ext cx="987020" cy="3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D6565B8-C832-4809-B2F5-2FACFFA0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92" y="4947726"/>
            <a:ext cx="654818" cy="3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atplotlib logo — Matplotlib 3.1.0 documentation">
            <a:extLst>
              <a:ext uri="{FF2B5EF4-FFF2-40B4-BE49-F238E27FC236}">
                <a16:creationId xmlns:a16="http://schemas.microsoft.com/office/drawing/2014/main" id="{9949AD73-6EF2-46AC-A085-31631F3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82" y="4725655"/>
            <a:ext cx="1060328" cy="21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QLAlchemy - Full Stack Python">
            <a:extLst>
              <a:ext uri="{FF2B5EF4-FFF2-40B4-BE49-F238E27FC236}">
                <a16:creationId xmlns:a16="http://schemas.microsoft.com/office/drawing/2014/main" id="{3BEC0E35-5DFF-430C-9766-C50B0A4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69" y="5386934"/>
            <a:ext cx="940799" cy="1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tegrate Microsoft Power Pivot now | Data Virtuality">
            <a:extLst>
              <a:ext uri="{FF2B5EF4-FFF2-40B4-BE49-F238E27FC236}">
                <a16:creationId xmlns:a16="http://schemas.microsoft.com/office/drawing/2014/main" id="{7222B6D8-D10B-4E60-A28A-FBB93271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61" y="2050895"/>
            <a:ext cx="959242" cy="3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 Review of Postgres version 12 - Performance Monitoring - Blogs - Quest  Community">
            <a:extLst>
              <a:ext uri="{FF2B5EF4-FFF2-40B4-BE49-F238E27FC236}">
                <a16:creationId xmlns:a16="http://schemas.microsoft.com/office/drawing/2014/main" id="{543EFC55-C24C-4884-A8BF-59A39D2A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99" y="2158958"/>
            <a:ext cx="980761" cy="4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7A08F1BE-8727-4F31-B8AF-53594E05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25" y="2217310"/>
            <a:ext cx="707880" cy="3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437DFABA-303A-4861-A1BA-E43C15A6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29" y="1602512"/>
            <a:ext cx="528832" cy="4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Microsoft Power BI Review | PCMag">
            <a:extLst>
              <a:ext uri="{FF2B5EF4-FFF2-40B4-BE49-F238E27FC236}">
                <a16:creationId xmlns:a16="http://schemas.microsoft.com/office/drawing/2014/main" id="{8DDA9652-B5B8-4BC6-B1C9-C2DA8300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00" y="1921265"/>
            <a:ext cx="1004674" cy="5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Media Download Center">
            <a:extLst>
              <a:ext uri="{FF2B5EF4-FFF2-40B4-BE49-F238E27FC236}">
                <a16:creationId xmlns:a16="http://schemas.microsoft.com/office/drawing/2014/main" id="{8B450852-2FE0-4084-82D5-E67682A0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0" y="1636582"/>
            <a:ext cx="1663931" cy="3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E4C37C-55D4-46CE-830D-2F9E503D9A0F}"/>
              </a:ext>
            </a:extLst>
          </p:cNvPr>
          <p:cNvSpPr txBox="1"/>
          <p:nvPr/>
        </p:nvSpPr>
        <p:spPr>
          <a:xfrm>
            <a:off x="4213406" y="2852058"/>
            <a:ext cx="2662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  <a:cs typeface="Arial" panose="020B0604020202020204" pitchFamily="34" charset="0"/>
              </a:rPr>
              <a:t>Tools Used in Projects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7D5E8-D2A9-40DF-88F9-CAB0CDFAA85D}"/>
              </a:ext>
            </a:extLst>
          </p:cNvPr>
          <p:cNvSpPr txBox="1"/>
          <p:nvPr/>
        </p:nvSpPr>
        <p:spPr>
          <a:xfrm>
            <a:off x="2891487" y="1132914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86833-1E29-4F4C-B41B-ECED4170BAB2}"/>
              </a:ext>
            </a:extLst>
          </p:cNvPr>
          <p:cNvSpPr txBox="1"/>
          <p:nvPr/>
        </p:nvSpPr>
        <p:spPr>
          <a:xfrm>
            <a:off x="2937548" y="3779637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Scripting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67B1D-3A2B-4165-8C91-CF1786F4358B}"/>
              </a:ext>
            </a:extLst>
          </p:cNvPr>
          <p:cNvSpPr txBox="1"/>
          <p:nvPr/>
        </p:nvSpPr>
        <p:spPr>
          <a:xfrm>
            <a:off x="6319825" y="1132914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BI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8316C5-B6C7-44CA-866D-136AB01EA395}"/>
              </a:ext>
            </a:extLst>
          </p:cNvPr>
          <p:cNvSpPr txBox="1"/>
          <p:nvPr/>
        </p:nvSpPr>
        <p:spPr>
          <a:xfrm>
            <a:off x="6318157" y="3779637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Web</a:t>
            </a:r>
          </a:p>
        </p:txBody>
      </p:sp>
      <p:pic>
        <p:nvPicPr>
          <p:cNvPr id="2054" name="Picture 6" descr="Broughton Designs – Broughton Designs is based in Hobart, Tasmania">
            <a:extLst>
              <a:ext uri="{FF2B5EF4-FFF2-40B4-BE49-F238E27FC236}">
                <a16:creationId xmlns:a16="http://schemas.microsoft.com/office/drawing/2014/main" id="{D68C8BD0-99E8-4F7F-9CCD-7B636872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24" y="4305683"/>
            <a:ext cx="1332786" cy="7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3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57B415-97B0-42FC-A369-5BC67E744646}"/>
              </a:ext>
            </a:extLst>
          </p:cNvPr>
          <p:cNvSpPr/>
          <p:nvPr/>
        </p:nvSpPr>
        <p:spPr>
          <a:xfrm>
            <a:off x="329184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8595" tIns="627118" rIns="742427" bIns="465281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BE049-E553-4977-AF8C-EC9AC564F2CB}"/>
              </a:ext>
            </a:extLst>
          </p:cNvPr>
          <p:cNvSpPr txBox="1"/>
          <p:nvPr/>
        </p:nvSpPr>
        <p:spPr>
          <a:xfrm>
            <a:off x="32918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Product Management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A57772-D7D7-42D0-B3CF-E8EFFD76E523}"/>
              </a:ext>
            </a:extLst>
          </p:cNvPr>
          <p:cNvCxnSpPr>
            <a:cxnSpLocks/>
          </p:cNvCxnSpPr>
          <p:nvPr/>
        </p:nvCxnSpPr>
        <p:spPr>
          <a:xfrm>
            <a:off x="329184" y="1077532"/>
            <a:ext cx="0" cy="24688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37CD9B0-199F-4EDC-9854-2DC5ABA92495}"/>
              </a:ext>
            </a:extLst>
          </p:cNvPr>
          <p:cNvSpPr/>
          <p:nvPr/>
        </p:nvSpPr>
        <p:spPr>
          <a:xfrm>
            <a:off x="3371088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3674" tIns="424821" rIns="323674" bIns="910334" numCol="1" spcCol="1270" anchor="ctr" anchorCtr="0">
            <a:noAutofit/>
          </a:bodyPr>
          <a:lstStyle/>
          <a:p>
            <a:pPr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188E6-923E-4EEC-A00A-5E50C3F4111A}"/>
              </a:ext>
            </a:extLst>
          </p:cNvPr>
          <p:cNvSpPr txBox="1"/>
          <p:nvPr/>
        </p:nvSpPr>
        <p:spPr>
          <a:xfrm>
            <a:off x="3371088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Insights &amp; Analytics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8E3995-CF72-4925-B7EE-8B580FC66ECD}"/>
              </a:ext>
            </a:extLst>
          </p:cNvPr>
          <p:cNvCxnSpPr>
            <a:cxnSpLocks/>
          </p:cNvCxnSpPr>
          <p:nvPr/>
        </p:nvCxnSpPr>
        <p:spPr>
          <a:xfrm>
            <a:off x="3371088" y="1077532"/>
            <a:ext cx="0" cy="246888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09BF21-CDCA-49CB-97F3-397D947B6AF6}"/>
              </a:ext>
            </a:extLst>
          </p:cNvPr>
          <p:cNvSpPr/>
          <p:nvPr/>
        </p:nvSpPr>
        <p:spPr>
          <a:xfrm>
            <a:off x="6440424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42426" tIns="627118" rIns="228596" bIns="465281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03B52D-8C18-4C6B-80DB-1985DFE58EC9}"/>
              </a:ext>
            </a:extLst>
          </p:cNvPr>
          <p:cNvSpPr txBox="1"/>
          <p:nvPr/>
        </p:nvSpPr>
        <p:spPr>
          <a:xfrm>
            <a:off x="644042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rPr>
              <a:t>Customer Consultant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06DCD6-D047-4F9E-B47B-E3BDD2D77C6B}"/>
              </a:ext>
            </a:extLst>
          </p:cNvPr>
          <p:cNvCxnSpPr>
            <a:cxnSpLocks/>
          </p:cNvCxnSpPr>
          <p:nvPr/>
        </p:nvCxnSpPr>
        <p:spPr>
          <a:xfrm>
            <a:off x="6440424" y="1077532"/>
            <a:ext cx="0" cy="246888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2FCA2B-F03C-482F-9775-83494DAB2F21}"/>
              </a:ext>
            </a:extLst>
          </p:cNvPr>
          <p:cNvSpPr txBox="1"/>
          <p:nvPr/>
        </p:nvSpPr>
        <p:spPr>
          <a:xfrm>
            <a:off x="329180" y="1470724"/>
            <a:ext cx="3023613" cy="18697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Leverage agile frameworks for constant incremental product improvements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Turn user stories into technical requirements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rPr>
              <a:t>Entrepreneurial spirit toward innovation and ownership of product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rPr>
              <a:t>Serve as SME in collaboration with cross-functional departments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8ED8FA-4241-451A-AEA3-89B263E73DBC}"/>
              </a:ext>
            </a:extLst>
          </p:cNvPr>
          <p:cNvSpPr txBox="1"/>
          <p:nvPr/>
        </p:nvSpPr>
        <p:spPr>
          <a:xfrm>
            <a:off x="3371090" y="1470724"/>
            <a:ext cx="302361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Build ETL pipelines for managing large and complex data sets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Technically capable with SQL, Python, Advanced Excel, and BI Tools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Experience with diverse data sets including sales, consumer, transaction, category, and other data types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Turn data into actionable insights for internal and external stakeholders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EF2FFD-909D-4787-A97B-D0E556320FBF}"/>
              </a:ext>
            </a:extLst>
          </p:cNvPr>
          <p:cNvSpPr txBox="1"/>
          <p:nvPr/>
        </p:nvSpPr>
        <p:spPr>
          <a:xfrm>
            <a:off x="6440426" y="1470724"/>
            <a:ext cx="3023613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Build strong relationships with customer and vendor contacts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Ability to decompose the ask and provide solutions for addressing client needs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Create user stories and transform them into product features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Manage difficult conversations, resolving conflicts to strengthen customers relationships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126" descr="Vitamix | Brands of the World™ | Download vector logos and logotypes">
            <a:extLst>
              <a:ext uri="{FF2B5EF4-FFF2-40B4-BE49-F238E27FC236}">
                <a16:creationId xmlns:a16="http://schemas.microsoft.com/office/drawing/2014/main" id="{E851C2DE-B56D-467B-A7D0-65F18B52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05" y="1707396"/>
            <a:ext cx="1349830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1A9BA-1CBB-4C0C-815F-586E13A1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06" y="1094164"/>
            <a:ext cx="969130" cy="906959"/>
          </a:xfrm>
          <a:prstGeom prst="rect">
            <a:avLst/>
          </a:prstGeom>
        </p:spPr>
      </p:pic>
      <p:pic>
        <p:nvPicPr>
          <p:cNvPr id="1122" name="Picture 98" descr="Lamb-Weston-logo-300sq@2x - Edendale">
            <a:extLst>
              <a:ext uri="{FF2B5EF4-FFF2-40B4-BE49-F238E27FC236}">
                <a16:creationId xmlns:a16="http://schemas.microsoft.com/office/drawing/2014/main" id="{E7876044-60D8-4070-B3F4-1C07A918E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48" y="3742009"/>
            <a:ext cx="1686850" cy="16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The J. M. Smucker Company Announces Fiscal 2019 Fourth Quarter Results And  Fiscal 2020 Outlook | Vending Market Watch">
            <a:extLst>
              <a:ext uri="{FF2B5EF4-FFF2-40B4-BE49-F238E27FC236}">
                <a16:creationId xmlns:a16="http://schemas.microsoft.com/office/drawing/2014/main" id="{DF8B7EF9-707A-4990-BC8E-09E316DD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03" y="2059573"/>
            <a:ext cx="1295399" cy="5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4BE049-E553-4977-AF8C-EC9AC564F2CB}"/>
              </a:ext>
            </a:extLst>
          </p:cNvPr>
          <p:cNvSpPr txBox="1"/>
          <p:nvPr/>
        </p:nvSpPr>
        <p:spPr>
          <a:xfrm>
            <a:off x="32918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Product Management</a:t>
            </a:r>
          </a:p>
        </p:txBody>
      </p:sp>
      <p:pic>
        <p:nvPicPr>
          <p:cNvPr id="1028" name="Picture 4" descr="mcdonalds logo kids yellow | Film, Mcdonalds, Boeken">
            <a:extLst>
              <a:ext uri="{FF2B5EF4-FFF2-40B4-BE49-F238E27FC236}">
                <a16:creationId xmlns:a16="http://schemas.microsoft.com/office/drawing/2014/main" id="{57E628DA-8498-483C-8106-5660ABCB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" y="389357"/>
            <a:ext cx="1154709" cy="7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rger King - Visit Loudon County">
            <a:extLst>
              <a:ext uri="{FF2B5EF4-FFF2-40B4-BE49-F238E27FC236}">
                <a16:creationId xmlns:a16="http://schemas.microsoft.com/office/drawing/2014/main" id="{7CDDDC85-2FFE-417F-B0B4-6F9D4CD1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" y="1366103"/>
            <a:ext cx="498474" cy="5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hop Logo PNG Images, Transparent Ihop Logo Image Download - PNGitem">
            <a:extLst>
              <a:ext uri="{FF2B5EF4-FFF2-40B4-BE49-F238E27FC236}">
                <a16:creationId xmlns:a16="http://schemas.microsoft.com/office/drawing/2014/main" id="{027C3D62-D825-44BC-8EBF-8CA09588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84" y="4810590"/>
            <a:ext cx="739196" cy="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lebee's to open new eatery in Sandy-torn Coney Island">
            <a:extLst>
              <a:ext uri="{FF2B5EF4-FFF2-40B4-BE49-F238E27FC236}">
                <a16:creationId xmlns:a16="http://schemas.microsoft.com/office/drawing/2014/main" id="{F09F01D4-9467-45EE-B459-57765D1FB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2033233"/>
            <a:ext cx="884139" cy="40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hotos, Logos &amp; Videos | Darden Restaurants">
            <a:extLst>
              <a:ext uri="{FF2B5EF4-FFF2-40B4-BE49-F238E27FC236}">
                <a16:creationId xmlns:a16="http://schemas.microsoft.com/office/drawing/2014/main" id="{B02D1006-47F4-46D9-BC76-50EC0E16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2636026"/>
            <a:ext cx="2446985" cy="6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Focus Brands LLC">
            <a:extLst>
              <a:ext uri="{FF2B5EF4-FFF2-40B4-BE49-F238E27FC236}">
                <a16:creationId xmlns:a16="http://schemas.microsoft.com/office/drawing/2014/main" id="{93565F44-971C-4790-A990-493832C4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7" y="5149911"/>
            <a:ext cx="2271632" cy="106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0167496-8408-4670-9063-DCC6C9BD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63" y="1926597"/>
            <a:ext cx="1575130" cy="71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id A Real Man Inspire The Cracker Barrel Logo? | PopIcon.life">
            <a:extLst>
              <a:ext uri="{FF2B5EF4-FFF2-40B4-BE49-F238E27FC236}">
                <a16:creationId xmlns:a16="http://schemas.microsoft.com/office/drawing/2014/main" id="{A890AC11-76EC-4F59-ABF6-7FF9B445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1" y="3524434"/>
            <a:ext cx="901175" cy="50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9729E-FE5D-4277-9647-E737432EC1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6458" y="3482523"/>
            <a:ext cx="1132784" cy="501396"/>
          </a:xfrm>
          <a:prstGeom prst="rect">
            <a:avLst/>
          </a:prstGeom>
        </p:spPr>
      </p:pic>
      <p:pic>
        <p:nvPicPr>
          <p:cNvPr id="1058" name="Picture 34" descr="Golden Corral | Endless Buffet | America's #1 Buffet Restaurant">
            <a:extLst>
              <a:ext uri="{FF2B5EF4-FFF2-40B4-BE49-F238E27FC236}">
                <a16:creationId xmlns:a16="http://schemas.microsoft.com/office/drawing/2014/main" id="{1E8348EC-1179-4FF4-A395-7A840653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4128404"/>
            <a:ext cx="721690" cy="44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aptain D's Opens 10 New Restaurants and Accelerates Franchise Development  in 2020">
            <a:extLst>
              <a:ext uri="{FF2B5EF4-FFF2-40B4-BE49-F238E27FC236}">
                <a16:creationId xmlns:a16="http://schemas.microsoft.com/office/drawing/2014/main" id="{9012953A-62E7-43B1-BBF0-7F0A9998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7" y="3418516"/>
            <a:ext cx="682358" cy="7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Branding Source: New logo: Chili's">
            <a:extLst>
              <a:ext uri="{FF2B5EF4-FFF2-40B4-BE49-F238E27FC236}">
                <a16:creationId xmlns:a16="http://schemas.microsoft.com/office/drawing/2014/main" id="{C877ABEB-D30C-4AFE-AB69-FFDF7A52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84" y="4520941"/>
            <a:ext cx="901169" cy="4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0EF0D-EC41-431B-8990-D9046AD5FE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83949" y="4224324"/>
            <a:ext cx="1063262" cy="416505"/>
          </a:xfrm>
          <a:prstGeom prst="rect">
            <a:avLst/>
          </a:prstGeom>
        </p:spPr>
      </p:pic>
      <p:pic>
        <p:nvPicPr>
          <p:cNvPr id="1066" name="Picture 42" descr="Quiznos | Logopedia | Fandom">
            <a:extLst>
              <a:ext uri="{FF2B5EF4-FFF2-40B4-BE49-F238E27FC236}">
                <a16:creationId xmlns:a16="http://schemas.microsoft.com/office/drawing/2014/main" id="{A202EF09-81DB-48E8-BBD0-B69A4D997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22" y="4955788"/>
            <a:ext cx="977805" cy="38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tarbucks Logo Evolution - SitePoint">
            <a:extLst>
              <a:ext uri="{FF2B5EF4-FFF2-40B4-BE49-F238E27FC236}">
                <a16:creationId xmlns:a16="http://schemas.microsoft.com/office/drawing/2014/main" id="{57AD6050-56F0-4929-B93D-780725B1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54" y="5082675"/>
            <a:ext cx="812862" cy="83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alero Energy - Wikipedia">
            <a:extLst>
              <a:ext uri="{FF2B5EF4-FFF2-40B4-BE49-F238E27FC236}">
                <a16:creationId xmlns:a16="http://schemas.microsoft.com/office/drawing/2014/main" id="{ECB4F229-06AC-4126-A618-06C643A7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60" y="3360533"/>
            <a:ext cx="615630" cy="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Kroger - Wikipedia">
            <a:extLst>
              <a:ext uri="{FF2B5EF4-FFF2-40B4-BE49-F238E27FC236}">
                <a16:creationId xmlns:a16="http://schemas.microsoft.com/office/drawing/2014/main" id="{C38BF13B-9DB6-4B8C-990A-D9679981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22" y="412381"/>
            <a:ext cx="1299839" cy="7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398C1EAE-C046-49C0-B83A-02CB712E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16" y="2774684"/>
            <a:ext cx="1588453" cy="3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Welbilt - Bringing innovation to the table">
            <a:extLst>
              <a:ext uri="{FF2B5EF4-FFF2-40B4-BE49-F238E27FC236}">
                <a16:creationId xmlns:a16="http://schemas.microsoft.com/office/drawing/2014/main" id="{5BA03CA6-8985-46D1-8AB6-9A2A1CCE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83" y="4326961"/>
            <a:ext cx="1490492" cy="3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Kroger">
            <a:extLst>
              <a:ext uri="{FF2B5EF4-FFF2-40B4-BE49-F238E27FC236}">
                <a16:creationId xmlns:a16="http://schemas.microsoft.com/office/drawing/2014/main" id="{5D31DDB6-643A-4C16-9228-AE0CCB68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32" y="5396555"/>
            <a:ext cx="1318344" cy="3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epsiCo Reports First Quarter 2018 Results | Vending Market Watch">
            <a:extLst>
              <a:ext uri="{FF2B5EF4-FFF2-40B4-BE49-F238E27FC236}">
                <a16:creationId xmlns:a16="http://schemas.microsoft.com/office/drawing/2014/main" id="{A29C09B6-08A8-4FC4-95BA-B26A9152F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76" y="434324"/>
            <a:ext cx="1099181" cy="6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57116-7FC3-435F-BF67-11F6482CA5C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06228" y="459316"/>
            <a:ext cx="889881" cy="849660"/>
          </a:xfrm>
          <a:prstGeom prst="rect">
            <a:avLst/>
          </a:prstGeom>
        </p:spPr>
      </p:pic>
      <p:pic>
        <p:nvPicPr>
          <p:cNvPr id="1090" name="Picture 66" descr="Nestle Logo PNG Transparent &amp; SVG Vector - Freebie Supply">
            <a:extLst>
              <a:ext uri="{FF2B5EF4-FFF2-40B4-BE49-F238E27FC236}">
                <a16:creationId xmlns:a16="http://schemas.microsoft.com/office/drawing/2014/main" id="{91E23A8F-DDCE-4F17-A63F-6FCB67ED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38" y="293211"/>
            <a:ext cx="1106078" cy="11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>
            <a:extLst>
              <a:ext uri="{FF2B5EF4-FFF2-40B4-BE49-F238E27FC236}">
                <a16:creationId xmlns:a16="http://schemas.microsoft.com/office/drawing/2014/main" id="{AA3B38B6-98BE-4E13-B01A-AFA9DDD9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368" y="4700995"/>
            <a:ext cx="1528425" cy="3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The Kraft Heinz Company - The Kraft Heinz Company Unveils Its Strategic  Transformation Plan, Updates 2020 Outlook, and Provides Long-term Financial  Algorithm">
            <a:extLst>
              <a:ext uri="{FF2B5EF4-FFF2-40B4-BE49-F238E27FC236}">
                <a16:creationId xmlns:a16="http://schemas.microsoft.com/office/drawing/2014/main" id="{81B90BB3-4763-4A6C-8F99-075F79C2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48" y="1439675"/>
            <a:ext cx="2354606" cy="4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General Mills Logo transparent PNG - StickPNG">
            <a:extLst>
              <a:ext uri="{FF2B5EF4-FFF2-40B4-BE49-F238E27FC236}">
                <a16:creationId xmlns:a16="http://schemas.microsoft.com/office/drawing/2014/main" id="{F1F8D99B-A14A-4661-9011-8720B3EE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97" y="2672012"/>
            <a:ext cx="1082929" cy="6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Download Coca-Cola (Coke) Logo in SVG Vector or PNG File Format - Logo.wine">
            <a:extLst>
              <a:ext uri="{FF2B5EF4-FFF2-40B4-BE49-F238E27FC236}">
                <a16:creationId xmlns:a16="http://schemas.microsoft.com/office/drawing/2014/main" id="{F447A7D3-171A-46BF-9204-65C9FC64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74" y="268642"/>
            <a:ext cx="1781694" cy="11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89616-EE60-4505-8D04-A0860BC508D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32478" y="383576"/>
            <a:ext cx="1127683" cy="866468"/>
          </a:xfrm>
          <a:prstGeom prst="rect">
            <a:avLst/>
          </a:prstGeom>
        </p:spPr>
      </p:pic>
      <p:pic>
        <p:nvPicPr>
          <p:cNvPr id="1100" name="Picture 76" descr="Hormel Foods – Suisan Foodservice">
            <a:extLst>
              <a:ext uri="{FF2B5EF4-FFF2-40B4-BE49-F238E27FC236}">
                <a16:creationId xmlns:a16="http://schemas.microsoft.com/office/drawing/2014/main" id="{328A3607-5B21-4769-845F-13248322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21" y="2110396"/>
            <a:ext cx="1354716" cy="52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Saputo Inc. - Wikipedia">
            <a:extLst>
              <a:ext uri="{FF2B5EF4-FFF2-40B4-BE49-F238E27FC236}">
                <a16:creationId xmlns:a16="http://schemas.microsoft.com/office/drawing/2014/main" id="{4E94708B-1BF8-4C0C-86D4-6673868B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90" y="1221654"/>
            <a:ext cx="1432842" cy="5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Keurig Green Mountain Agrees to $5.8 Million Settlement with the CPSC -  Daily Coffee News by Roast MagazineDaily Coffee News by Roast Magazine">
            <a:extLst>
              <a:ext uri="{FF2B5EF4-FFF2-40B4-BE49-F238E27FC236}">
                <a16:creationId xmlns:a16="http://schemas.microsoft.com/office/drawing/2014/main" id="{01314FC1-6D47-4A16-ADCA-FF59E147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45" y="2630903"/>
            <a:ext cx="1259757" cy="7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McCain Foods - Wikipedia">
            <a:extLst>
              <a:ext uri="{FF2B5EF4-FFF2-40B4-BE49-F238E27FC236}">
                <a16:creationId xmlns:a16="http://schemas.microsoft.com/office/drawing/2014/main" id="{1332C00E-42E6-4078-8494-1FC57C29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171" y="2681974"/>
            <a:ext cx="1277205" cy="7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Ajinomoto">
            <a:extLst>
              <a:ext uri="{FF2B5EF4-FFF2-40B4-BE49-F238E27FC236}">
                <a16:creationId xmlns:a16="http://schemas.microsoft.com/office/drawing/2014/main" id="{9FC8384E-F45D-43F2-8DE8-DC3FE689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69" y="3515314"/>
            <a:ext cx="762779" cy="54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Schwan's Company - Wikipedia">
            <a:extLst>
              <a:ext uri="{FF2B5EF4-FFF2-40B4-BE49-F238E27FC236}">
                <a16:creationId xmlns:a16="http://schemas.microsoft.com/office/drawing/2014/main" id="{D1701A05-C723-417A-A794-F45CA317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76" y="5519483"/>
            <a:ext cx="584393" cy="7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>
            <a:extLst>
              <a:ext uri="{FF2B5EF4-FFF2-40B4-BE49-F238E27FC236}">
                <a16:creationId xmlns:a16="http://schemas.microsoft.com/office/drawing/2014/main" id="{75694523-A752-445A-BDE6-86ACFA92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31" y="1472301"/>
            <a:ext cx="1206438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Home - B&amp;G Foods">
            <a:extLst>
              <a:ext uri="{FF2B5EF4-FFF2-40B4-BE49-F238E27FC236}">
                <a16:creationId xmlns:a16="http://schemas.microsoft.com/office/drawing/2014/main" id="{66A8D423-5F2E-46E2-9A66-CD46A118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33" y="4848094"/>
            <a:ext cx="950977" cy="6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Georgia-Pacific Media Library">
            <a:extLst>
              <a:ext uri="{FF2B5EF4-FFF2-40B4-BE49-F238E27FC236}">
                <a16:creationId xmlns:a16="http://schemas.microsoft.com/office/drawing/2014/main" id="{B6F289C5-187B-4969-B183-DBAAE8C7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96" y="3980876"/>
            <a:ext cx="1993619" cy="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E7EB7-FFBB-43E4-A3BD-90A5691756C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45696" y="1480661"/>
            <a:ext cx="1039303" cy="636472"/>
          </a:xfrm>
          <a:prstGeom prst="rect">
            <a:avLst/>
          </a:prstGeom>
        </p:spPr>
      </p:pic>
      <p:pic>
        <p:nvPicPr>
          <p:cNvPr id="67" name="Picture 26" descr="Red Robin - Wikipedia">
            <a:extLst>
              <a:ext uri="{FF2B5EF4-FFF2-40B4-BE49-F238E27FC236}">
                <a16:creationId xmlns:a16="http://schemas.microsoft.com/office/drawing/2014/main" id="{26E1F4B9-F57A-4ECC-8480-7BC2E5843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75" y="2127896"/>
            <a:ext cx="884137" cy="4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104" descr="Dunk Out, America: Take A Break On National Donut Day With A Free Donut  From Dunkin'">
            <a:extLst>
              <a:ext uri="{FF2B5EF4-FFF2-40B4-BE49-F238E27FC236}">
                <a16:creationId xmlns:a16="http://schemas.microsoft.com/office/drawing/2014/main" id="{BB258A49-C3D6-4AFA-8815-62C676A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4" y="6381562"/>
            <a:ext cx="1966061" cy="35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106" descr="Wayne Farms - Wikipedia">
            <a:extLst>
              <a:ext uri="{FF2B5EF4-FFF2-40B4-BE49-F238E27FC236}">
                <a16:creationId xmlns:a16="http://schemas.microsoft.com/office/drawing/2014/main" id="{6520E7CC-D9F7-46E4-A75D-ADF72E40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69" y="4789873"/>
            <a:ext cx="1169208" cy="6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108" descr="Ventura Foods to Acquire Dressings, Sauces, Mayonnaise Business from Cargill">
            <a:extLst>
              <a:ext uri="{FF2B5EF4-FFF2-40B4-BE49-F238E27FC236}">
                <a16:creationId xmlns:a16="http://schemas.microsoft.com/office/drawing/2014/main" id="{6668D777-DAD3-45B7-A22E-49A15B30B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02" y="6410684"/>
            <a:ext cx="2357246" cy="28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110" descr="McCormick &amp; Company - Crunchbase Company Profile &amp; Funding">
            <a:extLst>
              <a:ext uri="{FF2B5EF4-FFF2-40B4-BE49-F238E27FC236}">
                <a16:creationId xmlns:a16="http://schemas.microsoft.com/office/drawing/2014/main" id="{36849412-94B4-48B7-93D9-6A209DCE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7977930"/>
            <a:ext cx="125749" cy="12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 descr="AdvancePierre® Foods">
            <a:extLst>
              <a:ext uri="{FF2B5EF4-FFF2-40B4-BE49-F238E27FC236}">
                <a16:creationId xmlns:a16="http://schemas.microsoft.com/office/drawing/2014/main" id="{71126C7E-021F-44DD-B7B7-4D2E92BA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34" y="5636346"/>
            <a:ext cx="1262183" cy="6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 descr="CSM Bakery Solutions - Home">
            <a:extLst>
              <a:ext uri="{FF2B5EF4-FFF2-40B4-BE49-F238E27FC236}">
                <a16:creationId xmlns:a16="http://schemas.microsoft.com/office/drawing/2014/main" id="{8E854EAE-02B4-4125-857F-E8521944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57" y="5464210"/>
            <a:ext cx="901251" cy="3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0" name="Picture 116">
            <a:extLst>
              <a:ext uri="{FF2B5EF4-FFF2-40B4-BE49-F238E27FC236}">
                <a16:creationId xmlns:a16="http://schemas.microsoft.com/office/drawing/2014/main" id="{0B7A84DC-4215-4DD3-ABEC-8E51F52C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281" y="3528689"/>
            <a:ext cx="776415" cy="85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 descr="Grande Cheese Company">
            <a:extLst>
              <a:ext uri="{FF2B5EF4-FFF2-40B4-BE49-F238E27FC236}">
                <a16:creationId xmlns:a16="http://schemas.microsoft.com/office/drawing/2014/main" id="{AB3E1286-BA54-4006-9C19-D8D6F3324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97" y="3334394"/>
            <a:ext cx="1316243" cy="45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4" name="Picture 120" descr="T. Marzetti Company's 16 Brands Move to Cramer-Krasselt">
            <a:extLst>
              <a:ext uri="{FF2B5EF4-FFF2-40B4-BE49-F238E27FC236}">
                <a16:creationId xmlns:a16="http://schemas.microsoft.com/office/drawing/2014/main" id="{094B7495-3718-434A-8022-2D8D5BF0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07" y="4360775"/>
            <a:ext cx="948343" cy="2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122" descr="Home | Molson Coors">
            <a:extLst>
              <a:ext uri="{FF2B5EF4-FFF2-40B4-BE49-F238E27FC236}">
                <a16:creationId xmlns:a16="http://schemas.microsoft.com/office/drawing/2014/main" id="{F9566D06-E2A5-4DBF-B360-75784C8F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17" y="4915994"/>
            <a:ext cx="1357210" cy="3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8" name="Picture 124">
            <a:extLst>
              <a:ext uri="{FF2B5EF4-FFF2-40B4-BE49-F238E27FC236}">
                <a16:creationId xmlns:a16="http://schemas.microsoft.com/office/drawing/2014/main" id="{F00377FC-00CF-4524-8902-A88563DA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63" y="5755091"/>
            <a:ext cx="1829557" cy="4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9A00B0-C9CF-482C-A4F3-346A10428DC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269164" y="5424453"/>
            <a:ext cx="744090" cy="511562"/>
          </a:xfrm>
          <a:prstGeom prst="rect">
            <a:avLst/>
          </a:prstGeom>
        </p:spPr>
      </p:pic>
      <p:pic>
        <p:nvPicPr>
          <p:cNvPr id="1152" name="Picture 128" descr="Flowers Foods's Competitors, Revenue, Number of Employees, Funding,  Acquisitions &amp; News - Owler Company Profile">
            <a:extLst>
              <a:ext uri="{FF2B5EF4-FFF2-40B4-BE49-F238E27FC236}">
                <a16:creationId xmlns:a16="http://schemas.microsoft.com/office/drawing/2014/main" id="{5E71A89C-B566-4A9B-B8C6-085B2615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59" y="6014989"/>
            <a:ext cx="1528425" cy="2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130" descr="Join the Team - Beyond Meat - Go Beyond®">
            <a:extLst>
              <a:ext uri="{FF2B5EF4-FFF2-40B4-BE49-F238E27FC236}">
                <a16:creationId xmlns:a16="http://schemas.microsoft.com/office/drawing/2014/main" id="{22B76D8D-A099-45E5-9E8E-F37393CE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903" y="6338805"/>
            <a:ext cx="2209177" cy="4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Picture 132" descr="GOJO Industries, Inc. | Health &amp; Hygiene Products: THE INVENTORS OF PURELL™">
            <a:extLst>
              <a:ext uri="{FF2B5EF4-FFF2-40B4-BE49-F238E27FC236}">
                <a16:creationId xmlns:a16="http://schemas.microsoft.com/office/drawing/2014/main" id="{556C84B2-E9A7-4B91-B05C-DBD856BF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5" y="6404687"/>
            <a:ext cx="929075" cy="3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BD92E2-41F9-44B2-B0D9-895BF4E0720C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889743" y="3332400"/>
            <a:ext cx="812862" cy="773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7E18BA-0889-4E66-9184-ECC178A40D2F}"/>
              </a:ext>
            </a:extLst>
          </p:cNvPr>
          <p:cNvSpPr/>
          <p:nvPr/>
        </p:nvSpPr>
        <p:spPr>
          <a:xfrm>
            <a:off x="66302" y="0"/>
            <a:ext cx="2323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037F74-A3CF-4748-98E7-06D0DFEA661F}"/>
              </a:ext>
            </a:extLst>
          </p:cNvPr>
          <p:cNvSpPr/>
          <p:nvPr/>
        </p:nvSpPr>
        <p:spPr>
          <a:xfrm>
            <a:off x="9130735" y="36941"/>
            <a:ext cx="23232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0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am Custom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8AB2"/>
      </a:accent1>
      <a:accent2>
        <a:srgbClr val="EF476F"/>
      </a:accent2>
      <a:accent3>
        <a:srgbClr val="FFD166"/>
      </a:accent3>
      <a:accent4>
        <a:srgbClr val="06D6A0"/>
      </a:accent4>
      <a:accent5>
        <a:srgbClr val="EE754D"/>
      </a:accent5>
      <a:accent6>
        <a:srgbClr val="002E99"/>
      </a:accent6>
      <a:hlink>
        <a:srgbClr val="002E99"/>
      </a:hlink>
      <a:folHlink>
        <a:srgbClr val="EF47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8220</TotalTime>
  <Words>263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Montserrat Black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Roberts</dc:creator>
  <cp:lastModifiedBy>Adam Roberts</cp:lastModifiedBy>
  <cp:revision>77</cp:revision>
  <dcterms:created xsi:type="dcterms:W3CDTF">2020-11-07T01:23:06Z</dcterms:created>
  <dcterms:modified xsi:type="dcterms:W3CDTF">2021-03-21T01:43:16Z</dcterms:modified>
</cp:coreProperties>
</file>